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914b598f5_0_7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914b598f5_0_7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ab44d2f72_0_9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ab44d2f72_0_9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ab44d2f72_0_9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ab44d2f72_0_9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ab44d2f72_0_9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ab44d2f72_0_9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ab44d2f72_0_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ab44d2f72_0_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89425" y="0"/>
            <a:ext cx="1032285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116950" y="4307350"/>
            <a:ext cx="49101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Python Enthusiast (Group 1)</a:t>
            </a:r>
            <a:br>
              <a:rPr b="1" lang="en" sz="14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lang="en" sz="1050">
                <a:solidFill>
                  <a:srgbClr val="3D85C6"/>
                </a:solidFill>
                <a:latin typeface="Arial"/>
                <a:ea typeface="Arial"/>
                <a:cs typeface="Arial"/>
                <a:sym typeface="Arial"/>
              </a:rPr>
              <a:t>Mehrun Chaudhry, Jinyoung Chung, Levent Gocer, Kirti Patel</a:t>
            </a:r>
            <a:endParaRPr b="0" sz="1050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0" y="438800"/>
            <a:ext cx="91776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B5394"/>
                </a:solidFill>
              </a:rPr>
              <a:t>NBA Analysis Data Files</a:t>
            </a:r>
            <a:endParaRPr b="1">
              <a:solidFill>
                <a:srgbClr val="0B5394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086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Seasons_Stats.csv</a:t>
            </a:r>
            <a:endParaRPr>
              <a:solidFill>
                <a:srgbClr val="434343"/>
              </a:solidFill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en">
                <a:solidFill>
                  <a:srgbClr val="434343"/>
                </a:solidFill>
              </a:rPr>
              <a:t>Players R</a:t>
            </a:r>
            <a:r>
              <a:rPr lang="en">
                <a:solidFill>
                  <a:srgbClr val="434343"/>
                </a:solidFill>
              </a:rPr>
              <a:t>egular Season Stat (1950 - 2020)  </a:t>
            </a:r>
            <a:endParaRPr>
              <a:solidFill>
                <a:srgbClr val="434343"/>
              </a:solidFill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en">
                <a:solidFill>
                  <a:srgbClr val="434343"/>
                </a:solidFill>
              </a:rPr>
              <a:t>(missing 2017-2018 season)</a:t>
            </a:r>
            <a:br>
              <a:rPr lang="en">
                <a:solidFill>
                  <a:srgbClr val="434343"/>
                </a:solidFill>
              </a:rPr>
            </a:br>
            <a:br>
              <a:rPr lang="en" sz="900">
                <a:solidFill>
                  <a:srgbClr val="434343"/>
                </a:solidFill>
              </a:rPr>
            </a:br>
            <a:endParaRPr sz="9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0" r="0" t="44616"/>
          <a:stretch/>
        </p:blipFill>
        <p:spPr>
          <a:xfrm>
            <a:off x="4559550" y="3140516"/>
            <a:ext cx="4520700" cy="200298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2" type="body"/>
          </p:nvPr>
        </p:nvSpPr>
        <p:spPr>
          <a:xfrm>
            <a:off x="4745400" y="1152475"/>
            <a:ext cx="4086900" cy="15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NBA Finals and MVP.csv</a:t>
            </a:r>
            <a:endParaRPr>
              <a:solidFill>
                <a:srgbClr val="434343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en">
                <a:solidFill>
                  <a:srgbClr val="434343"/>
                </a:solidFill>
              </a:rPr>
              <a:t>NBA Champions and MVP (1950 - 2019)</a:t>
            </a:r>
            <a:br>
              <a:rPr lang="en">
                <a:solidFill>
                  <a:srgbClr val="434343"/>
                </a:solidFill>
              </a:rPr>
            </a:b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44616"/>
          <a:stretch/>
        </p:blipFill>
        <p:spPr>
          <a:xfrm>
            <a:off x="63750" y="3140516"/>
            <a:ext cx="4520700" cy="200298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2" type="body"/>
          </p:nvPr>
        </p:nvSpPr>
        <p:spPr>
          <a:xfrm>
            <a:off x="3128975" y="2119450"/>
            <a:ext cx="3457500" cy="7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NBA_data1.csv</a:t>
            </a:r>
            <a:endParaRPr>
              <a:solidFill>
                <a:srgbClr val="434343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en">
                <a:solidFill>
                  <a:srgbClr val="434343"/>
                </a:solidFill>
              </a:rPr>
              <a:t>NBA Team Data (1980-2011)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 amt="13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Topics:</a:t>
            </a:r>
            <a:endParaRPr>
              <a:solidFill>
                <a:srgbClr val="434343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How many teams with MVP won/not won conference championship and NBA championship</a:t>
            </a:r>
            <a:endParaRPr>
              <a:solidFill>
                <a:srgbClr val="434343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Team with most MVP vs team with most championship</a:t>
            </a:r>
            <a:endParaRPr>
              <a:solidFill>
                <a:srgbClr val="434343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MVP by position grouped by era (1980s, 1990s, etc) </a:t>
            </a:r>
            <a:endParaRPr>
              <a:solidFill>
                <a:srgbClr val="434343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Advanced stats by position</a:t>
            </a:r>
            <a:endParaRPr>
              <a:solidFill>
                <a:srgbClr val="434343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Top Players</a:t>
            </a:r>
            <a:endParaRPr>
              <a:solidFill>
                <a:srgbClr val="434343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Value Over Replacement Player (VORP)</a:t>
            </a:r>
            <a:endParaRPr>
              <a:solidFill>
                <a:srgbClr val="434343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Playoff Prediction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72" name="Google Shape;72;p15"/>
          <p:cNvSpPr txBox="1"/>
          <p:nvPr>
            <p:ph idx="2" type="body"/>
          </p:nvPr>
        </p:nvSpPr>
        <p:spPr>
          <a:xfrm>
            <a:off x="4854300" y="603050"/>
            <a:ext cx="3999900" cy="43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Tools:</a:t>
            </a:r>
            <a:endParaRPr>
              <a:solidFill>
                <a:srgbClr val="434343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Linear regression used to show the relationship between:</a:t>
            </a:r>
            <a:endParaRPr>
              <a:solidFill>
                <a:srgbClr val="434343"/>
              </a:solidFill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en">
                <a:solidFill>
                  <a:srgbClr val="434343"/>
                </a:solidFill>
              </a:rPr>
              <a:t>win and points difference </a:t>
            </a:r>
            <a:endParaRPr>
              <a:solidFill>
                <a:srgbClr val="434343"/>
              </a:solidFill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en">
                <a:solidFill>
                  <a:srgbClr val="434343"/>
                </a:solidFill>
              </a:rPr>
              <a:t>points and scores </a:t>
            </a:r>
            <a:endParaRPr>
              <a:solidFill>
                <a:srgbClr val="434343"/>
              </a:solidFill>
            </a:endParaRPr>
          </a:p>
          <a:p>
            <a: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</a:pPr>
            <a:r>
              <a:rPr lang="en">
                <a:solidFill>
                  <a:srgbClr val="434343"/>
                </a:solidFill>
              </a:rPr>
              <a:t>Scores calculated using: 3PA, 2PA, FT, AST, ORB, STL</a:t>
            </a:r>
            <a:endParaRPr>
              <a:solidFill>
                <a:srgbClr val="434343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R squared + P-value results used to validate our model</a:t>
            </a:r>
            <a:endParaRPr>
              <a:solidFill>
                <a:srgbClr val="434343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Regression model:</a:t>
            </a:r>
            <a:endParaRPr>
              <a:solidFill>
                <a:srgbClr val="434343"/>
              </a:solidFill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en">
                <a:solidFill>
                  <a:srgbClr val="434343"/>
                </a:solidFill>
              </a:rPr>
              <a:t>used to make our predictions for point scores</a:t>
            </a:r>
            <a:endParaRPr>
              <a:solidFill>
                <a:srgbClr val="434343"/>
              </a:solidFill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en">
                <a:solidFill>
                  <a:srgbClr val="434343"/>
                </a:solidFill>
              </a:rPr>
              <a:t>It’s a simple model with few but significant variables to make predictions</a:t>
            </a:r>
            <a:endParaRPr>
              <a:solidFill>
                <a:srgbClr val="434343"/>
              </a:solidFill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en">
                <a:solidFill>
                  <a:srgbClr val="434343"/>
                </a:solidFill>
              </a:rPr>
              <a:t>R squared is almost 90% in 1 model and 94% in 2nd model</a:t>
            </a:r>
            <a:endParaRPr>
              <a:solidFill>
                <a:srgbClr val="434343"/>
              </a:solidFill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</a:pPr>
            <a:r>
              <a:rPr lang="en">
                <a:solidFill>
                  <a:srgbClr val="434343"/>
                </a:solidFill>
              </a:rPr>
              <a:t>P-value is really low, which means the model has significant variables 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73" name="Google Shape;73;p15"/>
          <p:cNvSpPr txBox="1"/>
          <p:nvPr>
            <p:ph type="title"/>
          </p:nvPr>
        </p:nvSpPr>
        <p:spPr>
          <a:xfrm>
            <a:off x="0" y="438800"/>
            <a:ext cx="45720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B5394"/>
                </a:solidFill>
              </a:rPr>
              <a:t>NBA Analysis</a:t>
            </a:r>
            <a:endParaRPr b="1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-130475" y="609550"/>
            <a:ext cx="3999900" cy="43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In our dataset t</a:t>
            </a:r>
            <a:r>
              <a:rPr lang="en">
                <a:solidFill>
                  <a:srgbClr val="FFFFFF"/>
                </a:solidFill>
              </a:rPr>
              <a:t>here were only 2 teams that won 11 games. This is the lowest number of wins in the NBA games.. these teams definetely did not make it to the playoffs.</a:t>
            </a:r>
            <a:endParaRPr>
              <a:solidFill>
                <a:srgbClr val="FFFFFF"/>
              </a:solidFill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highlight>
                  <a:srgbClr val="000000"/>
                </a:highlight>
              </a:rPr>
              <a:t>If you win less </a:t>
            </a:r>
            <a:r>
              <a:rPr lang="en">
                <a:solidFill>
                  <a:srgbClr val="FFFFFF"/>
                </a:solidFill>
              </a:rPr>
              <a:t>than 30 games, you will 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</a:rPr>
              <a:t>never make</a:t>
            </a:r>
            <a:r>
              <a:rPr lang="en">
                <a:solidFill>
                  <a:srgbClr val="FFFFFF"/>
                </a:solidFill>
              </a:rPr>
              <a:t> it to the playoffs</a:t>
            </a:r>
            <a:endParaRPr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If you win 49 or more you’ll make playoffs 100 percent.</a:t>
            </a:r>
            <a:endParaRPr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0" name="Google Shape;80;p16"/>
          <p:cNvSpPr txBox="1"/>
          <p:nvPr>
            <p:ph idx="2" type="body"/>
          </p:nvPr>
        </p:nvSpPr>
        <p:spPr>
          <a:xfrm>
            <a:off x="5144100" y="849925"/>
            <a:ext cx="3999900" cy="40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If you win 42 times, it is more likely that you’ll make the playoffs. </a:t>
            </a:r>
            <a:endParaRPr>
              <a:solidFill>
                <a:srgbClr val="FFFFFF"/>
              </a:solidFill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0"/>
              </a:spcAft>
              <a:buNone/>
            </a:pPr>
            <a:br>
              <a:rPr lang="en">
                <a:solidFill>
                  <a:srgbClr val="FFFFFF"/>
                </a:solidFill>
              </a:rPr>
            </a:br>
            <a:br>
              <a:rPr lang="en">
                <a:solidFill>
                  <a:srgbClr val="FFFFFF"/>
                </a:solidFill>
              </a:rPr>
            </a:br>
            <a:r>
              <a:rPr lang="en">
                <a:solidFill>
                  <a:srgbClr val="FFFFFF"/>
                </a:solidFill>
              </a:rPr>
              <a:t>37 teams won 42 times and 29 of them made the playoffs only 8 team couldn’t make it. </a:t>
            </a:r>
            <a:endParaRPr>
              <a:solidFill>
                <a:srgbClr val="FFFFFF"/>
              </a:solidFill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If you want to win a game, you need to make a LOT of 3 point attempts - even if you don’t score each time.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1" name="Google Shape;81;p16"/>
          <p:cNvSpPr txBox="1"/>
          <p:nvPr>
            <p:ph type="title"/>
          </p:nvPr>
        </p:nvSpPr>
        <p:spPr>
          <a:xfrm>
            <a:off x="232725" y="97450"/>
            <a:ext cx="91776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Fun Observations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88000" y="1064450"/>
            <a:ext cx="4898400" cy="30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6000">
                <a:solidFill>
                  <a:srgbClr val="666666"/>
                </a:solidFill>
              </a:rPr>
              <a:t>Model Demo and Discussion</a:t>
            </a:r>
            <a:endParaRPr sz="6000">
              <a:solidFill>
                <a:srgbClr val="666666"/>
              </a:solidFill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5401875" y="14950"/>
            <a:ext cx="25867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150" y="0"/>
            <a:ext cx="92342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31025" y="116375"/>
            <a:ext cx="1838700" cy="42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